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2" r:id="rId5"/>
    <p:sldId id="293" r:id="rId6"/>
    <p:sldId id="297" r:id="rId7"/>
    <p:sldId id="294" r:id="rId8"/>
    <p:sldId id="295" r:id="rId9"/>
    <p:sldId id="298" r:id="rId10"/>
    <p:sldId id="299" r:id="rId11"/>
    <p:sldId id="300" r:id="rId12"/>
    <p:sldId id="301" r:id="rId13"/>
    <p:sldId id="302" r:id="rId14"/>
    <p:sldId id="296" r:id="rId15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1774" autoAdjust="0"/>
  </p:normalViewPr>
  <p:slideViewPr>
    <p:cSldViewPr>
      <p:cViewPr>
        <p:scale>
          <a:sx n="100" d="100"/>
          <a:sy n="100" d="100"/>
        </p:scale>
        <p:origin x="413" y="-5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4/8/2021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Identifying Exoplanets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Sean Kendall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382000" cy="6096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9ED581E-EB9A-4408-B693-84F2836AD527}"/>
              </a:ext>
            </a:extLst>
          </p:cNvPr>
          <p:cNvSpPr txBox="1">
            <a:spLocks/>
          </p:cNvSpPr>
          <p:nvPr/>
        </p:nvSpPr>
        <p:spPr>
          <a:xfrm>
            <a:off x="23812" y="1523999"/>
            <a:ext cx="3886200" cy="505863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11480" indent="-342900" algn="ctr" rtl="0" eaLnBrk="1" latinLnBrk="0" hangingPunct="1">
              <a:spcBef>
                <a:spcPts val="700"/>
              </a:spcBef>
              <a:buSzPct val="95000"/>
              <a:buFont typeface="Wingdings"/>
              <a:buChar char="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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l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rPr>
              <a:t>Difficult to identify planets from possible candidates</a:t>
            </a:r>
          </a:p>
          <a:p>
            <a:pPr lvl="1" algn="l"/>
            <a:r>
              <a:rPr lang="en-US" dirty="0">
                <a:solidFill>
                  <a:srgbClr val="FFFFFF"/>
                </a:solidFill>
                <a:latin typeface="Calibri"/>
              </a:rPr>
              <a:t>Many outliers which skew data</a:t>
            </a:r>
          </a:p>
          <a:p>
            <a:pPr lvl="1" algn="l"/>
            <a:r>
              <a:rPr lang="en-US" dirty="0">
                <a:solidFill>
                  <a:srgbClr val="FFFFFF"/>
                </a:solidFill>
                <a:latin typeface="Calibri"/>
              </a:rPr>
              <a:t>Not sure if candidate and confirmed planets have the same distribution</a:t>
            </a:r>
          </a:p>
          <a:p>
            <a:pPr lvl="1" algn="l"/>
            <a:r>
              <a:rPr lang="en-US" dirty="0">
                <a:solidFill>
                  <a:srgbClr val="FFFFFF"/>
                </a:solidFill>
                <a:latin typeface="Calibri"/>
              </a:rPr>
              <a:t>Planet size and speed not highly correlated</a:t>
            </a:r>
          </a:p>
          <a:p>
            <a:pPr lvl="1" algn="l"/>
            <a:endParaRPr lang="en-US" dirty="0">
              <a:solidFill>
                <a:srgbClr val="FFFFFF"/>
              </a:solidFill>
              <a:latin typeface="Calibri"/>
            </a:endParaRPr>
          </a:p>
          <a:p>
            <a:pPr algn="l"/>
            <a:r>
              <a:rPr lang="en-US" dirty="0">
                <a:solidFill>
                  <a:srgbClr val="FFFFFF"/>
                </a:solidFill>
                <a:latin typeface="Calibri"/>
              </a:rPr>
              <a:t>Benefits</a:t>
            </a:r>
          </a:p>
          <a:p>
            <a:pPr lvl="1" algn="l"/>
            <a:r>
              <a:rPr lang="en-US" dirty="0">
                <a:solidFill>
                  <a:srgbClr val="FFFFFF"/>
                </a:solidFill>
                <a:latin typeface="Calibri"/>
              </a:rPr>
              <a:t>Could identify planets outside of our solar system which could be Earth-like</a:t>
            </a:r>
          </a:p>
          <a:p>
            <a:pPr lvl="1" algn="l"/>
            <a:r>
              <a:rPr lang="en-US" dirty="0">
                <a:solidFill>
                  <a:srgbClr val="FFFFFF"/>
                </a:solidFill>
                <a:latin typeface="Calibri"/>
              </a:rPr>
              <a:t>Could support life</a:t>
            </a:r>
          </a:p>
          <a:p>
            <a:pPr lvl="1" algn="l"/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  <a:p>
            <a:pPr marL="6858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  <a:p>
            <a:pPr marL="6858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</p:txBody>
      </p:sp>
      <p:pic>
        <p:nvPicPr>
          <p:cNvPr id="6" name="Content Placeholder 5" descr="Diagram, schematic, timeline&#10;&#10;Description automatically generated">
            <a:extLst>
              <a:ext uri="{FF2B5EF4-FFF2-40B4-BE49-F238E27FC236}">
                <a16:creationId xmlns:a16="http://schemas.microsoft.com/office/drawing/2014/main" id="{C032D730-06EA-4EC8-A285-3F953E91C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0012" y="2376915"/>
            <a:ext cx="4986612" cy="3352800"/>
          </a:xfrm>
        </p:spPr>
      </p:pic>
    </p:spTree>
    <p:extLst>
      <p:ext uri="{BB962C8B-B14F-4D97-AF65-F5344CB8AC3E}">
        <p14:creationId xmlns:p14="http://schemas.microsoft.com/office/powerpoint/2010/main" val="2417798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Works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en-US" b="1" u="sng" dirty="0"/>
              <a:t>Data:</a:t>
            </a:r>
          </a:p>
          <a:p>
            <a:pPr>
              <a:buNone/>
            </a:pPr>
            <a:r>
              <a:rPr lang="en-US" sz="1800" b="0" dirty="0">
                <a:solidFill>
                  <a:srgbClr val="D4D4D4"/>
                </a:solidFill>
                <a:effectLst/>
              </a:rPr>
              <a:t>https://exoplanetarchive.ipac.caltech.edu/cgi-bin/TblView/nph-tblView?app=ExoTbls&amp;config=k2candidates</a:t>
            </a:r>
          </a:p>
          <a:p>
            <a:pPr lvl="0">
              <a:buNone/>
            </a:pPr>
            <a:endParaRPr lang="en-US" dirty="0"/>
          </a:p>
          <a:p>
            <a:pPr>
              <a:buNone/>
            </a:pP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https://exoplanets.nasa.gov/what-is-an-exoplanet/in-depth/#otp_how_do_we_find_exoplanets?</a:t>
            </a:r>
          </a:p>
          <a:p>
            <a:pPr lvl="0">
              <a:buNone/>
            </a:pPr>
            <a:endParaRPr lang="en-US" sz="1800" dirty="0"/>
          </a:p>
          <a:p>
            <a:pPr>
              <a:buNone/>
            </a:pP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https://en.wikipedia.org/wiki/Kepler_space_telescope#Finding_planet_candidates</a:t>
            </a:r>
          </a:p>
          <a:p>
            <a:pPr lvl="0">
              <a:buNone/>
            </a:pP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4572000"/>
          </a:xfrm>
        </p:spPr>
        <p:txBody>
          <a:bodyPr/>
          <a:lstStyle/>
          <a:p>
            <a:pPr marL="68580" indent="0" algn="l">
              <a:buNone/>
            </a:pPr>
            <a:r>
              <a:rPr lang="en-US" b="1" u="sng" dirty="0"/>
              <a:t>What is an exoplanet?</a:t>
            </a:r>
          </a:p>
          <a:p>
            <a:pPr algn="l"/>
            <a:r>
              <a:rPr lang="en-US" dirty="0"/>
              <a:t>Planet orbiting another star than our Sun</a:t>
            </a:r>
          </a:p>
          <a:p>
            <a:pPr marL="68580" indent="0" algn="l">
              <a:buNone/>
            </a:pPr>
            <a:r>
              <a:rPr lang="en-US" b="1" u="sng" dirty="0"/>
              <a:t>How do you detect exoplanets?</a:t>
            </a:r>
          </a:p>
          <a:p>
            <a:pPr marL="68580" indent="0" algn="l">
              <a:buNone/>
            </a:pPr>
            <a:r>
              <a:rPr lang="en-US" dirty="0"/>
              <a:t>Two main methods:</a:t>
            </a:r>
          </a:p>
          <a:p>
            <a:pPr algn="l"/>
            <a:r>
              <a:rPr lang="en-US" dirty="0"/>
              <a:t>Radial Velocity</a:t>
            </a:r>
          </a:p>
          <a:p>
            <a:pPr lvl="1" algn="l"/>
            <a:r>
              <a:rPr lang="en-US" dirty="0"/>
              <a:t>Gravity of the planet pulling on the star that it orbits causes the star to wobble  a bit as the planet travels around the star</a:t>
            </a:r>
          </a:p>
          <a:p>
            <a:pPr algn="l"/>
            <a:r>
              <a:rPr lang="en-US" dirty="0"/>
              <a:t>Transit</a:t>
            </a:r>
          </a:p>
          <a:p>
            <a:pPr lvl="1" algn="l"/>
            <a:r>
              <a:rPr lang="en-US" dirty="0"/>
              <a:t>Planet blocks a bit of the light from the star as it travels between our telescope and the star, making the star appear a bit dimmer</a:t>
            </a:r>
          </a:p>
          <a:p>
            <a:pPr marL="454914" lvl="1" indent="0" algn="l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i="1" dirty="0"/>
              <a:t>Both methods favor larger planets (planets with a larger radius)</a:t>
            </a:r>
          </a:p>
          <a:p>
            <a:pPr algn="l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5105400"/>
          </a:xfrm>
        </p:spPr>
        <p:txBody>
          <a:bodyPr>
            <a:normAutofit/>
          </a:bodyPr>
          <a:lstStyle/>
          <a:p>
            <a:pPr marL="68580" indent="0" algn="l">
              <a:buNone/>
            </a:pPr>
            <a:endParaRPr lang="en-US" sz="1800" dirty="0"/>
          </a:p>
          <a:p>
            <a:pPr marL="68580" indent="0" algn="l">
              <a:buNone/>
            </a:pPr>
            <a:r>
              <a:rPr lang="en-US" sz="1800" dirty="0"/>
              <a:t>Could be detecting interference from other stellar bodies or defects in our telescope</a:t>
            </a:r>
          </a:p>
          <a:p>
            <a:pPr marL="68580" indent="0" algn="l">
              <a:buNone/>
            </a:pPr>
            <a:endParaRPr lang="en-US" dirty="0"/>
          </a:p>
          <a:p>
            <a:pPr marL="68580" indent="0" algn="l">
              <a:buNone/>
            </a:pPr>
            <a:r>
              <a:rPr lang="en-US" b="1" u="sng" dirty="0"/>
              <a:t>How to confirm an object is an exoplanet?</a:t>
            </a:r>
          </a:p>
          <a:p>
            <a:pPr algn="l"/>
            <a:r>
              <a:rPr lang="en-US" dirty="0"/>
              <a:t>Multiple transits of the object in question</a:t>
            </a:r>
          </a:p>
          <a:p>
            <a:pPr lvl="1" algn="l"/>
            <a:r>
              <a:rPr lang="en-US" dirty="0"/>
              <a:t>Provides a regular pattern and more data that can be used to confirm the object as a planet</a:t>
            </a:r>
          </a:p>
          <a:p>
            <a:pPr lvl="1" algn="l"/>
            <a:r>
              <a:rPr lang="en-US" i="1" dirty="0"/>
              <a:t>Favors faster planets (planets with shorter years)</a:t>
            </a:r>
          </a:p>
          <a:p>
            <a:pPr algn="l"/>
            <a:r>
              <a:rPr lang="en-US" dirty="0"/>
              <a:t>Confirmation from multiple telescopes or with multiple detection methods</a:t>
            </a:r>
          </a:p>
          <a:p>
            <a:pPr marL="68580" indent="0" algn="l">
              <a:buNone/>
            </a:pPr>
            <a:endParaRPr lang="en-US" dirty="0"/>
          </a:p>
          <a:p>
            <a:pPr marL="68580" indent="0" algn="l">
              <a:buNone/>
            </a:pPr>
            <a:endParaRPr lang="en-US" dirty="0"/>
          </a:p>
          <a:p>
            <a:pPr marL="6858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45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3868437" cy="3733800"/>
          </a:xfrm>
        </p:spPr>
        <p:txBody>
          <a:bodyPr>
            <a:normAutofit/>
          </a:bodyPr>
          <a:lstStyle/>
          <a:p>
            <a:r>
              <a:rPr lang="en-US" sz="2000" dirty="0"/>
              <a:t>Survey done by the Kepler Space Telescope in its extended mission from 2014-2018</a:t>
            </a:r>
          </a:p>
          <a:p>
            <a:endParaRPr lang="en-US" sz="2000" dirty="0"/>
          </a:p>
          <a:p>
            <a:r>
              <a:rPr lang="en-US" sz="2000" dirty="0"/>
              <a:t>Table includes 2582 objects</a:t>
            </a:r>
          </a:p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sz="2000" dirty="0"/>
              <a:t>371 confirmed as planets</a:t>
            </a:r>
          </a:p>
          <a:p>
            <a:pPr marL="397764" indent="-342900">
              <a:buFont typeface="Arial" panose="020B0604020202020204" pitchFamily="34" charset="0"/>
              <a:buChar char="•"/>
            </a:pPr>
            <a:r>
              <a:rPr lang="en-US" sz="2000" dirty="0"/>
              <a:t>1974 objects which are potentially planets</a:t>
            </a:r>
          </a:p>
          <a:p>
            <a:pPr marL="397764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i="1" dirty="0"/>
              <a:t>Use 300 planets as the sample size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648"/>
            <a:ext cx="7848600" cy="534894"/>
          </a:xfrm>
        </p:spPr>
        <p:txBody>
          <a:bodyPr/>
          <a:lstStyle/>
          <a:p>
            <a:r>
              <a:rPr lang="en-US" dirty="0"/>
              <a:t>K2 Survey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39459D-27F2-4246-ADB3-E6E59A943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14128"/>
            <a:ext cx="2001537" cy="2193800"/>
          </a:xfrm>
          <a:prstGeom prst="rect">
            <a:avLst/>
          </a:prstGeom>
        </p:spPr>
      </p:pic>
      <p:pic>
        <p:nvPicPr>
          <p:cNvPr id="10" name="Picture 9" descr="A picture containing dark&#10;&#10;Description automatically generated">
            <a:extLst>
              <a:ext uri="{FF2B5EF4-FFF2-40B4-BE49-F238E27FC236}">
                <a16:creationId xmlns:a16="http://schemas.microsoft.com/office/drawing/2014/main" id="{E81D5AB2-D7EB-4B4D-970B-5C70230A6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117" y="2057400"/>
            <a:ext cx="4648388" cy="46541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648"/>
            <a:ext cx="8229600" cy="630736"/>
          </a:xfrm>
        </p:spPr>
        <p:txBody>
          <a:bodyPr/>
          <a:lstStyle/>
          <a:p>
            <a:r>
              <a:rPr lang="en-US" dirty="0"/>
              <a:t>Outliers</a:t>
            </a:r>
            <a:br>
              <a:rPr lang="en-US" dirty="0"/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A9E29FCF-E28E-4A31-858B-5479F452A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38852"/>
            <a:ext cx="6019800" cy="4091633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A1A3081-4E0C-4115-A54E-64FDFE9DB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518" y="197993"/>
            <a:ext cx="1939282" cy="54421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5BDA8D-0684-4D98-B961-ABC3D55B855A}"/>
              </a:ext>
            </a:extLst>
          </p:cNvPr>
          <p:cNvSpPr txBox="1"/>
          <p:nvPr/>
        </p:nvSpPr>
        <p:spPr>
          <a:xfrm>
            <a:off x="0" y="58674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Large candidate planet outliers – planet with a 83,830-day year and planet with a radius of 1,080 Earth radii </a:t>
            </a:r>
          </a:p>
          <a:p>
            <a:endParaRPr lang="en-US" sz="1600" dirty="0"/>
          </a:p>
          <a:p>
            <a:r>
              <a:rPr lang="en-US" sz="1600" dirty="0"/>
              <a:t>Filter planets with years &lt;= 1 Earth year (365 days) and &lt;= Jupiter radius (11.2 Earth radii)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648"/>
            <a:ext cx="7848600" cy="534894"/>
          </a:xfrm>
        </p:spPr>
        <p:txBody>
          <a:bodyPr/>
          <a:lstStyle/>
          <a:p>
            <a:r>
              <a:rPr lang="en-US" dirty="0"/>
              <a:t>Sample Planet Years</a:t>
            </a:r>
          </a:p>
        </p:txBody>
      </p:sp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EA415C4-6D33-44D6-8B80-A4D2B7AD8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11" y="1499042"/>
            <a:ext cx="7287378" cy="2553820"/>
          </a:xfrm>
          <a:prstGeom prst="rect">
            <a:avLst/>
          </a:prstGeom>
        </p:spPr>
      </p:pic>
      <p:pic>
        <p:nvPicPr>
          <p:cNvPr id="13" name="Picture 12" descr="Chart&#10;&#10;Description automatically generated with medium confidence">
            <a:extLst>
              <a:ext uri="{FF2B5EF4-FFF2-40B4-BE49-F238E27FC236}">
                <a16:creationId xmlns:a16="http://schemas.microsoft.com/office/drawing/2014/main" id="{788A3A3B-7734-4FC2-AA39-9EFCB1396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11" y="4191000"/>
            <a:ext cx="7287378" cy="255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0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648"/>
            <a:ext cx="7848600" cy="534894"/>
          </a:xfrm>
        </p:spPr>
        <p:txBody>
          <a:bodyPr/>
          <a:lstStyle/>
          <a:p>
            <a:r>
              <a:rPr lang="en-US" dirty="0"/>
              <a:t>Sample Planet Radii</a:t>
            </a:r>
          </a:p>
        </p:txBody>
      </p:sp>
      <p:pic>
        <p:nvPicPr>
          <p:cNvPr id="4" name="Picture 3" descr="Timeline&#10;&#10;Description automatically generated with low confidence">
            <a:extLst>
              <a:ext uri="{FF2B5EF4-FFF2-40B4-BE49-F238E27FC236}">
                <a16:creationId xmlns:a16="http://schemas.microsoft.com/office/drawing/2014/main" id="{1B841EA7-47B5-43FD-9058-3B441B47F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754" y="1447800"/>
            <a:ext cx="6996492" cy="2617233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24505FF-790F-48B5-A022-23911F8B1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754" y="4156690"/>
            <a:ext cx="6996492" cy="261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327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 and 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5105400"/>
          </a:xfrm>
        </p:spPr>
        <p:txBody>
          <a:bodyPr>
            <a:normAutofit/>
          </a:bodyPr>
          <a:lstStyle/>
          <a:p>
            <a:pPr marL="68580" indent="0" algn="l">
              <a:buNone/>
            </a:pPr>
            <a:r>
              <a:rPr lang="en-US" b="1" u="sng" dirty="0"/>
              <a:t>Correlation between confirmed planet and candidate planet distributions</a:t>
            </a:r>
          </a:p>
          <a:p>
            <a:pPr marL="68580" indent="0" algn="l">
              <a:buNone/>
            </a:pPr>
            <a:r>
              <a:rPr lang="en-US" sz="1400" dirty="0"/>
              <a:t>Using Pearson correlation where the closer the value is 1 to, the more directly correlated the two values are</a:t>
            </a:r>
          </a:p>
          <a:p>
            <a:pPr algn="l"/>
            <a:r>
              <a:rPr lang="en-US" dirty="0"/>
              <a:t>Planet year length:	0.987	 	p-value = 1.887e-240</a:t>
            </a:r>
          </a:p>
          <a:p>
            <a:pPr algn="l"/>
            <a:r>
              <a:rPr lang="en-US" dirty="0"/>
              <a:t>Planet radius: 	0.955		p-value = 9.990e-159</a:t>
            </a:r>
          </a:p>
          <a:p>
            <a:pPr marL="68580" indent="0" algn="l">
              <a:buNone/>
            </a:pPr>
            <a:r>
              <a:rPr lang="en-US" dirty="0"/>
              <a:t>Very highly correlated with each other</a:t>
            </a:r>
          </a:p>
          <a:p>
            <a:pPr marL="68580" indent="0" algn="l">
              <a:buNone/>
            </a:pPr>
            <a:r>
              <a:rPr lang="en-US" b="1" u="sng" dirty="0"/>
              <a:t>T-Test between confirmed planet and candidate planet distributions</a:t>
            </a:r>
          </a:p>
          <a:p>
            <a:pPr marL="68580" indent="0" algn="l">
              <a:buNone/>
            </a:pPr>
            <a:r>
              <a:rPr lang="en-US" sz="1400" dirty="0"/>
              <a:t>Using t-test with independent data sets, null hypothesis: confirmed and candidate have the same distributions</a:t>
            </a:r>
          </a:p>
          <a:p>
            <a:pPr algn="l"/>
            <a:r>
              <a:rPr lang="en-US" dirty="0"/>
              <a:t>Planet year length:	statistic = 0.447	p-value = 0.655</a:t>
            </a:r>
          </a:p>
          <a:p>
            <a:pPr algn="l"/>
            <a:r>
              <a:rPr lang="en-US" dirty="0"/>
              <a:t>Planet Radius:	statistic = -3.542	p-value = 0.000</a:t>
            </a:r>
          </a:p>
          <a:p>
            <a:pPr marL="68580" indent="0" algn="l">
              <a:buNone/>
            </a:pPr>
            <a:r>
              <a:rPr lang="en-US" dirty="0"/>
              <a:t>Fail to reject null hypothesis for year length, reject null hypothesis for radius</a:t>
            </a:r>
          </a:p>
          <a:p>
            <a:pPr marL="68580" indent="0" algn="l">
              <a:buNone/>
            </a:pPr>
            <a:r>
              <a:rPr lang="en-US" b="1" u="sng" dirty="0"/>
              <a:t>Candidates are nearly always larger and faster than confirmed planets</a:t>
            </a:r>
          </a:p>
          <a:p>
            <a:pPr algn="l"/>
            <a:r>
              <a:rPr lang="en-US" dirty="0"/>
              <a:t>Based on comparing the mean size and speed of 1000 different samples</a:t>
            </a:r>
          </a:p>
          <a:p>
            <a:pPr algn="l"/>
            <a:r>
              <a:rPr lang="en-US" dirty="0"/>
              <a:t>Theoretically easier to confirm candidates than already confirmed planets</a:t>
            </a:r>
          </a:p>
        </p:txBody>
      </p:sp>
    </p:spTree>
    <p:extLst>
      <p:ext uri="{BB962C8B-B14F-4D97-AF65-F5344CB8AC3E}">
        <p14:creationId xmlns:p14="http://schemas.microsoft.com/office/powerpoint/2010/main" val="68760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382000" cy="609600"/>
          </a:xfrm>
        </p:spPr>
        <p:txBody>
          <a:bodyPr/>
          <a:lstStyle/>
          <a:p>
            <a:r>
              <a:rPr lang="en-US" dirty="0"/>
              <a:t>Sample Planet Radius vs Year Length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77C1568F-9686-4285-A2BB-5AC3991C0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2400" y="1524000"/>
            <a:ext cx="5051394" cy="5058633"/>
          </a:xfr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9ED581E-EB9A-4408-B693-84F2836AD527}"/>
              </a:ext>
            </a:extLst>
          </p:cNvPr>
          <p:cNvSpPr txBox="1">
            <a:spLocks/>
          </p:cNvSpPr>
          <p:nvPr/>
        </p:nvSpPr>
        <p:spPr>
          <a:xfrm>
            <a:off x="23812" y="1523999"/>
            <a:ext cx="3886200" cy="505863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11480" indent="-342900" algn="ctr" rtl="0" eaLnBrk="1" latinLnBrk="0" hangingPunct="1">
              <a:spcBef>
                <a:spcPts val="700"/>
              </a:spcBef>
              <a:buSzPct val="95000"/>
              <a:buFont typeface="Wingdings"/>
              <a:buChar char="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740664" indent="-285750" algn="ctr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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96696" indent="-228600" algn="ctr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261872" indent="-228600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3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481328" indent="-210312" algn="ctr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l"/>
            <a:r>
              <a:rPr lang="en-US" dirty="0"/>
              <a:t>Filter planets by both planet radius and year length</a:t>
            </a:r>
          </a:p>
          <a:p>
            <a:pPr lvl="1" algn="l"/>
            <a:r>
              <a:rPr lang="en-US" dirty="0"/>
              <a:t>Only filtered by one or the other before</a:t>
            </a:r>
            <a:endParaRPr lang="en-US" i="1" dirty="0"/>
          </a:p>
          <a:p>
            <a:pPr algn="l"/>
            <a:r>
              <a:rPr lang="en-US" dirty="0"/>
              <a:t>Compare characteristics </a:t>
            </a:r>
          </a:p>
          <a:p>
            <a:pPr lvl="1" algn="l"/>
            <a:r>
              <a:rPr lang="en-US" dirty="0"/>
              <a:t>Does a larger planet mean that it orbits take longer?</a:t>
            </a:r>
          </a:p>
          <a:p>
            <a:pPr lvl="1" algn="l"/>
            <a:r>
              <a:rPr lang="en-US" dirty="0"/>
              <a:t>Are larger planets further from the star?</a:t>
            </a:r>
          </a:p>
          <a:p>
            <a:pPr lvl="1" algn="l"/>
            <a:endParaRPr lang="en-US" dirty="0"/>
          </a:p>
          <a:p>
            <a:pPr algn="l"/>
            <a:r>
              <a:rPr lang="en-US" dirty="0"/>
              <a:t>Correlation between planet year length and planet radius:</a:t>
            </a:r>
          </a:p>
          <a:p>
            <a:pPr lvl="1" algn="l"/>
            <a:r>
              <a:rPr lang="en-US" dirty="0"/>
              <a:t>0.150	p-value = 0.000</a:t>
            </a:r>
          </a:p>
          <a:p>
            <a:pPr lvl="1" algn="l"/>
            <a:r>
              <a:rPr lang="en-US" dirty="0"/>
              <a:t>Very slightly positively correlated</a:t>
            </a:r>
          </a:p>
          <a:p>
            <a:pPr marL="68580" indent="0" algn="l">
              <a:buFont typeface="Wingdings"/>
              <a:buNone/>
            </a:pPr>
            <a:endParaRPr lang="en-US" dirty="0"/>
          </a:p>
          <a:p>
            <a:pPr marL="68580" indent="0" algn="l">
              <a:buFont typeface="Wingdings"/>
              <a:buNone/>
            </a:pPr>
            <a:endParaRPr lang="en-US" dirty="0"/>
          </a:p>
          <a:p>
            <a:pPr marL="68580" indent="0" algn="l">
              <a:buFont typeface="Wingding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99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295</TotalTime>
  <Words>579</Words>
  <Application>Microsoft Office PowerPoint</Application>
  <PresentationFormat>On-screen Show (4:3)</PresentationFormat>
  <Paragraphs>79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Consolas</vt:lpstr>
      <vt:lpstr>Microsoft Sans Serif</vt:lpstr>
      <vt:lpstr>Wingdings</vt:lpstr>
      <vt:lpstr>Wingdings 2</vt:lpstr>
      <vt:lpstr>Wingdings 3</vt:lpstr>
      <vt:lpstr>IntroducingPowerPoint2007</vt:lpstr>
      <vt:lpstr>Identifying Exoplanets</vt:lpstr>
      <vt:lpstr>Background</vt:lpstr>
      <vt:lpstr>Background</vt:lpstr>
      <vt:lpstr>K2 Survey Data</vt:lpstr>
      <vt:lpstr>Outliers </vt:lpstr>
      <vt:lpstr>Sample Planet Years</vt:lpstr>
      <vt:lpstr>Sample Planet Radii</vt:lpstr>
      <vt:lpstr>Patterns and analysis</vt:lpstr>
      <vt:lpstr>Sample Planet Radius vs Year Length</vt:lpstr>
      <vt:lpstr>Conclusion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Exoplanets</dc:title>
  <dc:creator>Sean Kendall</dc:creator>
  <cp:lastModifiedBy>Sean Kendall</cp:lastModifiedBy>
  <cp:revision>24</cp:revision>
  <dcterms:created xsi:type="dcterms:W3CDTF">2021-04-09T01:54:40Z</dcterms:created>
  <dcterms:modified xsi:type="dcterms:W3CDTF">2021-04-09T06:51:49Z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